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7"/>
  </p:notesMasterIdLst>
  <p:handoutMasterIdLst>
    <p:handoutMasterId r:id="rId18"/>
  </p:handoutMasterIdLst>
  <p:sldIdLst>
    <p:sldId id="314" r:id="rId8"/>
    <p:sldId id="309" r:id="rId9"/>
    <p:sldId id="310" r:id="rId10"/>
    <p:sldId id="302" r:id="rId11"/>
    <p:sldId id="311" r:id="rId12"/>
    <p:sldId id="303" r:id="rId13"/>
    <p:sldId id="312" r:id="rId14"/>
    <p:sldId id="313" r:id="rId15"/>
    <p:sldId id="300" r:id="rId16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Verhaeghe" initials="SV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E9A3"/>
    <a:srgbClr val="99CCFF"/>
    <a:srgbClr val="A50021"/>
    <a:srgbClr val="339933"/>
    <a:srgbClr val="66FF66"/>
    <a:srgbClr val="33CC33"/>
    <a:srgbClr val="D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3" autoAdjust="0"/>
    <p:restoredTop sz="90012" autoAdjust="0"/>
  </p:normalViewPr>
  <p:slideViewPr>
    <p:cSldViewPr>
      <p:cViewPr>
        <p:scale>
          <a:sx n="80" d="100"/>
          <a:sy n="80" d="100"/>
        </p:scale>
        <p:origin x="-93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6FB984-5012-FB47-8969-0ACD7D6EB804}" type="datetime1">
              <a:rPr lang="en-US"/>
              <a:pPr>
                <a:defRPr/>
              </a:pPr>
              <a:t>6/6/2017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EB312B-848A-284F-9978-3AD44409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DCB818E-0847-6444-9C53-025DE84350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17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9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Purpose is to create coherence and consistency across Canada that would restrict youth access, provide for a safe supply of cannabis, and prevent diversion to the illicit market.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16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dget Addres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owerpoint_templates_page2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sz="3200" baseline="0">
                <a:latin typeface="Calibri"/>
              </a:defRPr>
            </a:lvl1pPr>
          </a:lstStyle>
          <a:p>
            <a:r>
              <a:rPr lang="en-US" dirty="0" smtClean="0"/>
              <a:t>Update on Approach to Carbon Tax</a:t>
            </a:r>
            <a:br>
              <a:rPr lang="en-US" dirty="0" smtClean="0"/>
            </a:br>
            <a:r>
              <a:rPr lang="en-US" dirty="0" smtClean="0"/>
              <a:t>DM ECC – Department of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tabLst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FF2-0D17-364B-97D5-30CD39FB54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92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01C6-D40B-F34D-AD5E-D840997881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2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4" name="Picture 3" descr="Powerpoint_templates_page2_11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B2C6-C152-4D46-82C9-B817407260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61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0CAC76-2916-394C-9473-000F0D82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3" name="Picture 2" descr="Powerpoint_templates_page2_11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5D8E-00DF-744D-97C1-8D4B4DD144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46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1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5A3BBC-6892-6944-A52D-370C17B2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4" name="Picture 3" descr="Powerpoint_templates_page2_1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6274-BAD7-5F49-B540-94832EDADB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77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7B9607-E603-FF4B-8D6E-921FFB3D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4" name="Picture 3" descr="Powerpoint_templates_page2_15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F40F-E5E1-DA4F-9120-6B940EBF72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59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A8772-87A8-A34C-BD67-A59B873FF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4" name="Picture 3" descr="Powerpoint_templates_page2_12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119-9AD5-9840-8D4A-2B837FA24E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71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5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46AFF-D814-DC43-990E-929E8C801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5"/>
          <a:stretch/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8" name="Picture 7" descr="Powerpoint_templates_page2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4" y="0"/>
            <a:ext cx="91316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763000" cy="1447800"/>
          </a:xfrm>
        </p:spPr>
        <p:txBody>
          <a:bodyPr/>
          <a:lstStyle>
            <a:lvl1pPr algn="r">
              <a:defRPr baseline="0"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5029200"/>
            <a:ext cx="6400800" cy="457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Date:                       Name:</a:t>
            </a:r>
            <a:endParaRPr lang="en-US" dirty="0"/>
          </a:p>
        </p:txBody>
      </p:sp>
      <p:pic>
        <p:nvPicPr>
          <p:cNvPr id="7" name="Picture 6" descr="Government of NW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943600"/>
            <a:ext cx="2362200" cy="3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B2C6-C152-4D46-82C9-B817407260E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5D8E-00DF-744D-97C1-8D4B4DD1442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2246-0BE1-E94F-A4F1-CE272BB223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2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6274-BAD7-5F49-B540-94832EDADBDD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F40F-E5E1-DA4F-9120-6B940EBF72C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119-9AD5-9840-8D4A-2B837FA24E4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2246-0BE1-E94F-A4F1-CE272BB223D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1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9DB5-20DC-AC45-A852-5AB00F49E936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1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CA97-63AC-A441-AEB5-EC11CF8F8AD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2FF2-0D17-364B-97D5-30CD39FB544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9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01C6-D40B-F34D-AD5E-D8409978818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9DB5-20DC-AC45-A852-5AB00F49E9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23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CA97-63AC-A441-AEB5-EC11CF8F8A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64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3" name="Picture 2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8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3" name="Picture 12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4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10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2" name="Picture 11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2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6" name="Picture 5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emplates_page2_1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292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2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0EB89E-05E0-E84F-80F6-36D88898F95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3" name="Picture 2" descr="Government of NW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195063"/>
            <a:ext cx="2058462" cy="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8763000" cy="1447800"/>
          </a:xfrm>
        </p:spPr>
        <p:txBody>
          <a:bodyPr/>
          <a:lstStyle/>
          <a:p>
            <a:r>
              <a:rPr lang="en-US" sz="3400" dirty="0" smtClean="0"/>
              <a:t>Addressing the Federal Legalization of Cannabis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Briefing to Standing Committee on Priorities and Planning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7, 2017</a:t>
            </a:r>
          </a:p>
        </p:txBody>
      </p:sp>
    </p:spTree>
    <p:extLst>
      <p:ext uri="{BB962C8B-B14F-4D97-AF65-F5344CB8AC3E}">
        <p14:creationId xmlns:p14="http://schemas.microsoft.com/office/powerpoint/2010/main" val="21690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Proposed Federal </a:t>
            </a:r>
            <a:r>
              <a:rPr lang="en-CA" sz="2800" i="1" dirty="0" smtClean="0"/>
              <a:t>Cannabis Act</a:t>
            </a:r>
            <a:endParaRPr lang="en-C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The proposed federal </a:t>
            </a:r>
            <a:r>
              <a:rPr lang="en-US" sz="1800" i="1" dirty="0"/>
              <a:t>Cannabis Act </a:t>
            </a:r>
            <a:r>
              <a:rPr lang="en-US" sz="1800" dirty="0"/>
              <a:t>would: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Set </a:t>
            </a:r>
            <a:r>
              <a:rPr lang="en-US" sz="1800" dirty="0"/>
              <a:t>the general criminal framework for cannabis, identifying what activities are legal and what activities remain prohibited; </a:t>
            </a:r>
            <a:endParaRPr lang="en-US" sz="18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Provide </a:t>
            </a:r>
            <a:r>
              <a:rPr lang="en-US" sz="1800" dirty="0"/>
              <a:t>for the licensing and oversight of a legal cannabis supply chain that: </a:t>
            </a:r>
            <a:endParaRPr lang="en-US" sz="1800" dirty="0" smtClean="0"/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1400" dirty="0" smtClean="0"/>
              <a:t>Gives </a:t>
            </a:r>
            <a:r>
              <a:rPr lang="en-US" sz="1400" dirty="0"/>
              <a:t>the federal Minister of Health the authority to license </a:t>
            </a:r>
            <a:r>
              <a:rPr lang="en-US" sz="1400" dirty="0" smtClean="0"/>
              <a:t>production, </a:t>
            </a:r>
            <a:r>
              <a:rPr lang="en-US" sz="1400" dirty="0"/>
              <a:t>import/export and sale; </a:t>
            </a:r>
            <a:endParaRPr lang="en-US" sz="1400" dirty="0" smtClean="0"/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1400" dirty="0" smtClean="0"/>
              <a:t>Recognizes </a:t>
            </a:r>
            <a:r>
              <a:rPr lang="en-US" sz="1400" dirty="0"/>
              <a:t>provincial and territorial authorization of sale of cannabis.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Set </a:t>
            </a:r>
            <a:r>
              <a:rPr lang="en-US" sz="1800" dirty="0"/>
              <a:t>federal regulatory standards to protect public health and public safety.</a:t>
            </a:r>
            <a:r>
              <a:rPr lang="en-US" sz="2400" dirty="0"/>
              <a:t> </a:t>
            </a:r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/>
              <a:t>Proposed Federal </a:t>
            </a:r>
            <a:r>
              <a:rPr lang="en-CA" sz="2800" i="1" dirty="0"/>
              <a:t>Cannabis </a:t>
            </a:r>
            <a:r>
              <a:rPr lang="en-CA" sz="2800" i="1" dirty="0" smtClean="0"/>
              <a:t>Act </a:t>
            </a:r>
            <a:br>
              <a:rPr lang="en-CA" sz="2800" i="1" dirty="0" smtClean="0"/>
            </a:br>
            <a:r>
              <a:rPr lang="en-CA" sz="2800" dirty="0" smtClean="0"/>
              <a:t>Part </a:t>
            </a:r>
            <a:r>
              <a:rPr lang="en-CA" sz="2800" dirty="0"/>
              <a:t>4 – General Authorizations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Part 4 sets </a:t>
            </a:r>
            <a:r>
              <a:rPr lang="en-US" sz="1800" dirty="0"/>
              <a:t>out minimum federal health and safety standards to be included in provincial and territorial legislation for authorizing distribution and sale: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400" dirty="0"/>
              <a:t>authorized persons may sell only cannabis that has been produced by a person authorized by the federal government to produce for commercial purposes;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400" dirty="0"/>
              <a:t>authorized persons may not sell cannabis to individuals under the age of 18 years;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400" dirty="0"/>
              <a:t>authorized persons must keep appropriate records in relation to the cannabis obtained by them for commercial purposes; and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400" dirty="0"/>
              <a:t>authorized persons must take adequate measures to reduce the risk of diversion of cannabis to an illicit market or use.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Federal distribution rules for direct </a:t>
            </a:r>
            <a:r>
              <a:rPr lang="en-US" sz="1800" dirty="0"/>
              <a:t>mail order </a:t>
            </a:r>
            <a:r>
              <a:rPr lang="en-US" sz="1800" dirty="0" smtClean="0"/>
              <a:t>(likely Internet based) would apply in NWT if GNWT is unable to enact legislation authorizing </a:t>
            </a:r>
            <a:r>
              <a:rPr lang="en-US" sz="1800" dirty="0"/>
              <a:t>distribution and </a:t>
            </a:r>
            <a:r>
              <a:rPr lang="en-US" sz="1800" dirty="0" smtClean="0"/>
              <a:t>sale in the NWT before implementation of federal </a:t>
            </a:r>
            <a:r>
              <a:rPr lang="en-US" sz="1800" i="1" dirty="0" smtClean="0"/>
              <a:t>Cannabis Act</a:t>
            </a:r>
            <a:r>
              <a:rPr lang="en-US" sz="1800" dirty="0" smtClean="0"/>
              <a:t>.  </a:t>
            </a:r>
            <a:endParaRPr lang="en-US" sz="18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Principles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1800" dirty="0" smtClean="0"/>
              <a:t>The </a:t>
            </a:r>
            <a:r>
              <a:rPr lang="en-CA" sz="1800" dirty="0"/>
              <a:t>GNWT is committed to regulating cannabis sale and use so as to: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restrict youth access to cannabis, and protect young people from promotion or enticements to use cannabis;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allow adults to possess and access regulated, quality controlled legal cannabis;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discourage drug-impaired driving;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protect workers and the public from drug-impairment in the workplace;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protect public health by controlling the public smoking of cannabis;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/>
              <a:t>enhance public awareness of the health risks associated with cannabis; </a:t>
            </a:r>
            <a:endParaRPr lang="en-CA" sz="14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 smtClean="0"/>
              <a:t>provide </a:t>
            </a:r>
            <a:r>
              <a:rPr lang="en-CA" sz="1400" dirty="0"/>
              <a:t>a safe and secure retail regime for the adult purchase of </a:t>
            </a:r>
            <a:r>
              <a:rPr lang="en-CA" sz="1400" dirty="0" smtClean="0"/>
              <a:t>cannabis;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CA" sz="1400" dirty="0" smtClean="0"/>
              <a:t>provide </a:t>
            </a:r>
            <a:r>
              <a:rPr lang="en-CA" sz="1400" dirty="0"/>
              <a:t>for local options to establish </a:t>
            </a:r>
            <a:r>
              <a:rPr lang="en-CA" sz="1400" smtClean="0"/>
              <a:t>cannabis distribution and </a:t>
            </a:r>
            <a:r>
              <a:rPr lang="en-CA" sz="1400" dirty="0"/>
              <a:t>consumption </a:t>
            </a:r>
            <a:r>
              <a:rPr lang="en-CA" sz="1400" dirty="0" smtClean="0"/>
              <a:t>restrictions </a:t>
            </a:r>
            <a:r>
              <a:rPr lang="en-CA" sz="1400" dirty="0"/>
              <a:t>and prohibitions</a:t>
            </a:r>
            <a:r>
              <a:rPr lang="en-CA" sz="1400" dirty="0" smtClean="0"/>
              <a:t>.</a:t>
            </a:r>
            <a:endParaRPr lang="en-CA" sz="1400" dirty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8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Key Issues and Considerations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1800" dirty="0"/>
              <a:t>Many NWT residents struggle with </a:t>
            </a:r>
            <a:r>
              <a:rPr lang="en-CA" sz="1800" dirty="0" smtClean="0"/>
              <a:t>addictions and a </a:t>
            </a:r>
            <a:r>
              <a:rPr lang="en-CA" sz="1800" dirty="0"/>
              <a:t>legal source of cannabis could lead to </a:t>
            </a:r>
            <a:r>
              <a:rPr lang="en-CA" sz="1800" dirty="0" smtClean="0"/>
              <a:t>increased use</a:t>
            </a:r>
            <a:r>
              <a:rPr lang="en-CA" sz="1800" dirty="0"/>
              <a:t>, especially among youth, and contribute to the social problems associated with addiction</a:t>
            </a:r>
            <a:r>
              <a:rPr lang="en-CA" sz="1800" dirty="0" smtClean="0"/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sz="1800" dirty="0" smtClean="0"/>
              <a:t>Does the GNWT want to place further restrictions beyond the federal minimum standards? Examples are: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sz="1400" dirty="0" smtClean="0"/>
              <a:t>increase age of use from 18 to 19 years to match NWT minimum age for liquor consumption,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sz="1400" dirty="0" smtClean="0"/>
              <a:t>decrease the amount that can be possessed in a public space below the 30 gram limit, and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CA" sz="1400" dirty="0" smtClean="0"/>
              <a:t>reduce number of plants allowed from 4 per household.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har char="•"/>
            </a:pPr>
            <a:r>
              <a:rPr lang="en-CA" sz="1800" dirty="0" smtClean="0"/>
              <a:t>Tightening the rules beyond the federal standards </a:t>
            </a:r>
            <a:r>
              <a:rPr lang="en-US" sz="1800" dirty="0" smtClean="0"/>
              <a:t>may </a:t>
            </a:r>
            <a:r>
              <a:rPr lang="en-US" sz="1800" dirty="0"/>
              <a:t>seem restrictive and </a:t>
            </a:r>
            <a:r>
              <a:rPr lang="en-US" sz="1800" dirty="0" smtClean="0"/>
              <a:t> further the problem of otherwise law-abiding </a:t>
            </a:r>
            <a:r>
              <a:rPr lang="en-US" sz="1800" dirty="0"/>
              <a:t>citizens disregarding the law and/or </a:t>
            </a:r>
            <a:r>
              <a:rPr lang="en-US" sz="1800" dirty="0" smtClean="0"/>
              <a:t>increasing the government obligations/requirements for enforcement</a:t>
            </a:r>
            <a:r>
              <a:rPr lang="en-CA" sz="1800" dirty="0" smtClean="0"/>
              <a:t>. </a:t>
            </a:r>
            <a:endParaRPr lang="en-CA" sz="18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C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3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Key Issues and Considerations continued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1800" dirty="0"/>
              <a:t>How does the GNWT want to regulate distribution and sales?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How should concerns about dangerous co-use of alcohol and cannabis be addressed? Can these concerns be mitigated through education and banning </a:t>
            </a:r>
            <a:r>
              <a:rPr lang="en-US" sz="1800" dirty="0"/>
              <a:t>cross </a:t>
            </a:r>
            <a:r>
              <a:rPr lang="en-US" sz="1800" dirty="0" smtClean="0"/>
              <a:t>promotion, or is it necessary to require </a:t>
            </a:r>
            <a:r>
              <a:rPr lang="en-US" sz="1800" dirty="0"/>
              <a:t>consumers to purchase alcohol and cannabis in separate </a:t>
            </a:r>
            <a:r>
              <a:rPr lang="en-US" sz="1800" dirty="0" smtClean="0"/>
              <a:t>transactions?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Some communities will want the </a:t>
            </a:r>
            <a:r>
              <a:rPr lang="en-US" sz="1800" dirty="0"/>
              <a:t>ability to establish </a:t>
            </a:r>
            <a:r>
              <a:rPr lang="en-US" sz="1800" dirty="0" smtClean="0"/>
              <a:t>local cannabis restrictions </a:t>
            </a:r>
            <a:r>
              <a:rPr lang="en-US" sz="1800" dirty="0"/>
              <a:t>or </a:t>
            </a:r>
            <a:r>
              <a:rPr lang="en-US" sz="1800" dirty="0" smtClean="0"/>
              <a:t>prohibition. 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Self-government agreements may require </a:t>
            </a:r>
            <a:r>
              <a:rPr lang="en-US" sz="1800" dirty="0"/>
              <a:t>clarification of what jurisdiction is to be extended over cannabis. A negotiating mandate will need to be developed on this subject.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Is </a:t>
            </a:r>
            <a:r>
              <a:rPr lang="en-US" sz="1800" dirty="0"/>
              <a:t>it advantageous </a:t>
            </a:r>
            <a:r>
              <a:rPr lang="en-US" sz="1800" dirty="0" smtClean="0"/>
              <a:t>for the NWT approach to </a:t>
            </a:r>
            <a:r>
              <a:rPr lang="en-US" sz="1800" dirty="0"/>
              <a:t>drug-impaired driving, workplace safety, and the public smoking of cannabis, </a:t>
            </a:r>
            <a:r>
              <a:rPr lang="en-US" sz="1800" dirty="0" smtClean="0"/>
              <a:t>to be </a:t>
            </a:r>
            <a:r>
              <a:rPr lang="en-US" sz="1800" dirty="0"/>
              <a:t>consistent with approaches taken across </a:t>
            </a:r>
            <a:r>
              <a:rPr lang="en-US" sz="1800" dirty="0" smtClean="0"/>
              <a:t>Canada?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7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Distribution and </a:t>
            </a:r>
            <a:r>
              <a:rPr lang="en-CA" sz="2800" dirty="0" smtClean="0"/>
              <a:t>Taxation Options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 smtClean="0"/>
              <a:t>Potential approaches include:</a:t>
            </a:r>
            <a:endParaRPr lang="en-CA" sz="1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1800" dirty="0"/>
              <a:t>Liquor Commission model – sales controlled by a government entity and taxation </a:t>
            </a:r>
            <a:r>
              <a:rPr lang="en-CA" sz="1800" dirty="0" smtClean="0"/>
              <a:t>linked </a:t>
            </a:r>
            <a:r>
              <a:rPr lang="en-CA" sz="1800" dirty="0"/>
              <a:t>to mark-ups to </a:t>
            </a:r>
            <a:r>
              <a:rPr lang="en-CA" sz="1800" dirty="0" smtClean="0"/>
              <a:t>a retail price consistent with other jurisdictions. </a:t>
            </a:r>
            <a:r>
              <a:rPr lang="en-CA" sz="1800" dirty="0"/>
              <a:t>In the locations where there is a store, the consumer would purchase in person. Shipments to outlying communities would be similar to the “mail order” or air delivery system used by the Liquor Commission for liquor. </a:t>
            </a:r>
            <a:r>
              <a:rPr lang="en-CA" sz="1800" dirty="0" smtClean="0"/>
              <a:t>Provides </a:t>
            </a:r>
            <a:r>
              <a:rPr lang="en-CA" sz="1800" dirty="0"/>
              <a:t>the greatest ability for community involvement in restricting cannabis use.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1800" dirty="0" smtClean="0"/>
              <a:t>Tobacco </a:t>
            </a:r>
            <a:r>
              <a:rPr lang="en-CA" sz="1800" dirty="0"/>
              <a:t>model – sales restricted to licenced retail outlets, tax applied to retail sales but collected at the wholesale/distributor </a:t>
            </a:r>
            <a:r>
              <a:rPr lang="en-CA" sz="1800" dirty="0" smtClean="0"/>
              <a:t>level. Would permit a coordinated approach with other jurisdictions for taxing cannabis.</a:t>
            </a:r>
            <a:endParaRPr lang="en-CA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1800" dirty="0"/>
              <a:t>Do nothing – federal model of direct mail and internet sales will apply similar to current </a:t>
            </a:r>
            <a:r>
              <a:rPr lang="en-CA" sz="1800" dirty="0" smtClean="0"/>
              <a:t>federal medical </a:t>
            </a:r>
            <a:r>
              <a:rPr lang="en-CA" sz="1800" dirty="0"/>
              <a:t>marijuana </a:t>
            </a:r>
            <a:r>
              <a:rPr lang="en-CA" sz="1800" dirty="0" smtClean="0"/>
              <a:t>system. Difficult to include controls </a:t>
            </a:r>
            <a:r>
              <a:rPr lang="en-CA" sz="1800" dirty="0"/>
              <a:t>for restricting sales to minors and no opportunity for NWT tax </a:t>
            </a:r>
            <a:r>
              <a:rPr lang="en-CA" sz="1800" dirty="0" smtClean="0"/>
              <a:t>revenue.  </a:t>
            </a:r>
            <a:endParaRPr lang="en-CA" sz="1800" dirty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1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Next Steps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000" dirty="0" smtClean="0"/>
              <a:t>Public and stakeholder engagement on the proposed principles </a:t>
            </a:r>
            <a:r>
              <a:rPr lang="en-US" sz="2000" dirty="0" smtClean="0"/>
              <a:t>for </a:t>
            </a:r>
            <a:r>
              <a:rPr lang="en-US" sz="2000" dirty="0"/>
              <a:t>guiding the GNWT’s approach to cannabis</a:t>
            </a:r>
            <a:r>
              <a:rPr lang="en-CA" sz="20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CA" sz="1800" dirty="0" smtClean="0"/>
              <a:t>Internet-based dialogue with information on key issues and questions to guide discussion;</a:t>
            </a:r>
          </a:p>
          <a:p>
            <a:pPr lvl="1">
              <a:spcAft>
                <a:spcPts val="600"/>
              </a:spcAft>
            </a:pPr>
            <a:r>
              <a:rPr lang="en-CA" sz="1800" dirty="0" smtClean="0"/>
              <a:t>Public and stakeholders invited to submit written views about proposed principles;</a:t>
            </a:r>
          </a:p>
          <a:p>
            <a:pPr lvl="1">
              <a:spcAft>
                <a:spcPts val="600"/>
              </a:spcAft>
            </a:pPr>
            <a:r>
              <a:rPr lang="en-CA" sz="1800" dirty="0" smtClean="0"/>
              <a:t>Public meetings in 7 regional centres and 2 representative small communities in September; and</a:t>
            </a:r>
          </a:p>
          <a:p>
            <a:pPr lvl="1">
              <a:spcAft>
                <a:spcPts val="600"/>
              </a:spcAft>
            </a:pPr>
            <a:r>
              <a:rPr lang="en-CA" sz="1800" dirty="0" smtClean="0"/>
              <a:t>Initial </a:t>
            </a:r>
            <a:r>
              <a:rPr lang="en-CA" sz="1800" dirty="0"/>
              <a:t>engagement ending in late September, with “What We Heard” report prepared shortly after engagement activities are completed.</a:t>
            </a:r>
          </a:p>
          <a:p>
            <a:pPr marL="342900" lvl="1" indent="-342900">
              <a:spcAft>
                <a:spcPts val="600"/>
              </a:spcAft>
              <a:buChar char="•"/>
            </a:pPr>
            <a:r>
              <a:rPr lang="en-US" sz="2000" dirty="0" smtClean="0"/>
              <a:t>Principles for GNWT’s approach to cannabis reflecting key themes heard during the public engagement finalized in </a:t>
            </a:r>
            <a:r>
              <a:rPr lang="en-US" sz="2000" dirty="0"/>
              <a:t>late </a:t>
            </a:r>
            <a:r>
              <a:rPr lang="en-US" sz="2000" dirty="0" smtClean="0"/>
              <a:t>September.</a:t>
            </a:r>
          </a:p>
          <a:p>
            <a:pPr marL="342900" lvl="1" indent="-342900">
              <a:spcAft>
                <a:spcPts val="600"/>
              </a:spcAft>
              <a:buChar char="•"/>
            </a:pPr>
            <a:r>
              <a:rPr lang="en-US" sz="2000" dirty="0" smtClean="0"/>
              <a:t>October – legislative proposals introduced. </a:t>
            </a:r>
            <a:endParaRPr lang="en-CA" sz="2000" dirty="0"/>
          </a:p>
          <a:p>
            <a:pPr marL="342900" lvl="1" indent="-342900">
              <a:spcAft>
                <a:spcPts val="600"/>
              </a:spcAft>
              <a:buChar char="•"/>
            </a:pPr>
            <a:endParaRPr lang="en-CA" sz="2000" dirty="0"/>
          </a:p>
          <a:p>
            <a:pPr lvl="1">
              <a:spcAft>
                <a:spcPts val="600"/>
              </a:spcAft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2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Milestones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6B2C6-C152-4D46-82C9-B817407260E3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94153"/>
              </p:ext>
            </p:extLst>
          </p:nvPr>
        </p:nvGraphicFramePr>
        <p:xfrm>
          <a:off x="381000" y="1600200"/>
          <a:ext cx="8458200" cy="3750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2976"/>
                <a:gridCol w="3895224"/>
              </a:tblGrid>
              <a:tr h="3945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>
                          <a:effectLst/>
                        </a:rPr>
                        <a:t>What 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>
                          <a:effectLst/>
                        </a:rPr>
                        <a:t>When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</a:tr>
              <a:tr h="59605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Federal</a:t>
                      </a:r>
                      <a:r>
                        <a:rPr lang="en-CA" sz="1500" u="none" strike="noStrike" baseline="0" dirty="0" smtClean="0">
                          <a:effectLst/>
                        </a:rPr>
                        <a:t> legislation introduced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April 13, 2017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Public engagement on principles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June – September 2017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>
                          <a:effectLst/>
                        </a:rPr>
                        <a:t>Legislative </a:t>
                      </a:r>
                      <a:r>
                        <a:rPr lang="en-CA" sz="1500" u="none" strike="noStrike" dirty="0" smtClean="0">
                          <a:effectLst/>
                        </a:rPr>
                        <a:t>proposal(s)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October </a:t>
                      </a:r>
                      <a:r>
                        <a:rPr lang="en-CA" sz="1500" u="none" strike="noStrike" dirty="0">
                          <a:effectLst/>
                        </a:rPr>
                        <a:t>2017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49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Introduction of legislation by Ministers of Finance, Infrastructure, Health</a:t>
                      </a:r>
                      <a:r>
                        <a:rPr lang="en-CA" sz="1500" u="none" strike="noStrike" baseline="0" dirty="0" smtClean="0">
                          <a:effectLst/>
                        </a:rPr>
                        <a:t> and Social Services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February 2018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49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Cannabis related</a:t>
                      </a:r>
                      <a:r>
                        <a:rPr lang="en-CA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CA" sz="1500" u="none" strike="noStrike" dirty="0" smtClean="0">
                          <a:effectLst/>
                        </a:rPr>
                        <a:t>legislation </a:t>
                      </a:r>
                      <a:r>
                        <a:rPr lang="en-CA" sz="1500" u="none" strike="noStrike" dirty="0">
                          <a:effectLst/>
                        </a:rPr>
                        <a:t>passed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 smtClean="0">
                          <a:effectLst/>
                        </a:rPr>
                        <a:t>June </a:t>
                      </a:r>
                      <a:r>
                        <a:rPr lang="en-CA" sz="1500" u="none" strike="noStrike" dirty="0">
                          <a:effectLst/>
                        </a:rPr>
                        <a:t>2018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49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500" u="none" strike="noStrike" dirty="0">
                          <a:effectLst/>
                        </a:rPr>
                        <a:t>Implementation </a:t>
                      </a:r>
                      <a:endParaRPr lang="en-CA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CA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or shortly before July 1, 2018</a:t>
                      </a:r>
                      <a:endParaRPr lang="en-CA" sz="15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2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FF00"/>
          </a:solidFill>
          <a:tailEnd type="stealth"/>
        </a:ln>
        <a:effectLst>
          <a:glow rad="101600">
            <a:srgbClr val="FFFF00">
              <a:alpha val="75000"/>
            </a:srgb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FF00"/>
          </a:solidFill>
          <a:tailEnd type="stealth"/>
        </a:ln>
        <a:effectLst>
          <a:glow rad="101600">
            <a:srgbClr val="FFFF00">
              <a:alpha val="75000"/>
            </a:srgb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41360</TotalTime>
  <Words>956</Words>
  <Application>Microsoft Office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Default Design</vt:lpstr>
      <vt:lpstr>1_Custom Design</vt:lpstr>
      <vt:lpstr>2_Custom Design</vt:lpstr>
      <vt:lpstr>3_Custom Design</vt:lpstr>
      <vt:lpstr>4_Custom Design</vt:lpstr>
      <vt:lpstr>5_Custom Design</vt:lpstr>
      <vt:lpstr>1_Default Design</vt:lpstr>
      <vt:lpstr>Addressing the Federal Legalization of Cannabis  Briefing to Standing Committee on Priorities and Planning</vt:lpstr>
      <vt:lpstr>Proposed Federal Cannabis Act</vt:lpstr>
      <vt:lpstr> Proposed Federal Cannabis Act  Part 4 – General Authorizations </vt:lpstr>
      <vt:lpstr>Principles</vt:lpstr>
      <vt:lpstr>Key Issues and Considerations</vt:lpstr>
      <vt:lpstr>Key Issues and Considerations continued</vt:lpstr>
      <vt:lpstr>Distribution and Taxation Options</vt:lpstr>
      <vt:lpstr>Next Steps</vt:lpstr>
      <vt:lpstr>Milestones</vt:lpstr>
    </vt:vector>
  </TitlesOfParts>
  <Company>NB 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to Conservation</dc:title>
  <dc:creator>JP Ouellette</dc:creator>
  <cp:lastModifiedBy>Emily Ingarfield</cp:lastModifiedBy>
  <cp:revision>530</cp:revision>
  <cp:lastPrinted>2017-05-04T22:50:05Z</cp:lastPrinted>
  <dcterms:created xsi:type="dcterms:W3CDTF">2011-10-07T15:04:03Z</dcterms:created>
  <dcterms:modified xsi:type="dcterms:W3CDTF">2017-06-06T18:30:26Z</dcterms:modified>
</cp:coreProperties>
</file>