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2" r:id="rId2"/>
    <p:sldMasterId id="2147483684" r:id="rId3"/>
    <p:sldMasterId id="2147483696" r:id="rId4"/>
    <p:sldMasterId id="2147483708" r:id="rId5"/>
    <p:sldMasterId id="2147483720" r:id="rId6"/>
    <p:sldMasterId id="2147483732" r:id="rId7"/>
  </p:sldMasterIdLst>
  <p:notesMasterIdLst>
    <p:notesMasterId r:id="rId17"/>
  </p:notesMasterIdLst>
  <p:handoutMasterIdLst>
    <p:handoutMasterId r:id="rId18"/>
  </p:handoutMasterIdLst>
  <p:sldIdLst>
    <p:sldId id="314" r:id="rId8"/>
    <p:sldId id="309" r:id="rId9"/>
    <p:sldId id="310" r:id="rId10"/>
    <p:sldId id="302" r:id="rId11"/>
    <p:sldId id="311" r:id="rId12"/>
    <p:sldId id="303" r:id="rId13"/>
    <p:sldId id="312" r:id="rId14"/>
    <p:sldId id="313" r:id="rId15"/>
    <p:sldId id="300" r:id="rId16"/>
  </p:sldIdLst>
  <p:sldSz cx="9144000" cy="6858000" type="screen4x3"/>
  <p:notesSz cx="7010400" cy="9296400"/>
  <p:defaultTextStyle>
    <a:defPPr>
      <a:defRPr lang="en-CA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MS PGothic" charset="0"/>
        <a:cs typeface="MS PGothic" charset="0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tephen Verhaeghe" initials="SV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FFE9A3"/>
    <a:srgbClr val="99CCFF"/>
    <a:srgbClr val="A50021"/>
    <a:srgbClr val="339933"/>
    <a:srgbClr val="66FF66"/>
    <a:srgbClr val="33CC33"/>
    <a:srgbClr val="D5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13" autoAdjust="0"/>
    <p:restoredTop sz="90012" autoAdjust="0"/>
  </p:normalViewPr>
  <p:slideViewPr>
    <p:cSldViewPr>
      <p:cViewPr>
        <p:scale>
          <a:sx n="80" d="100"/>
          <a:sy n="80" d="100"/>
        </p:scale>
        <p:origin x="-930" y="-3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-3768" y="-72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96FB984-5012-FB47-8969-0ACD7D6EB804}" type="datetime1">
              <a:rPr lang="en-US"/>
              <a:pPr>
                <a:defRPr/>
              </a:pPr>
              <a:t>6/6/2017</a:t>
            </a:fld>
            <a:endParaRPr lang="en-US"/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30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EB312B-848A-284F-9978-3AD4440976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3700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defTabSz="931863" eaLnBrk="1" hangingPunct="1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338" y="0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 defTabSz="931863" eaLnBrk="1" hangingPunct="1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675" y="4416425"/>
            <a:ext cx="560705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 noProof="0"/>
              <a:t>Click to edit Master text styles</a:t>
            </a:r>
          </a:p>
          <a:p>
            <a:pPr lvl="1"/>
            <a:r>
              <a:rPr lang="en-CA" noProof="0"/>
              <a:t>Second level</a:t>
            </a:r>
          </a:p>
          <a:p>
            <a:pPr lvl="2"/>
            <a:r>
              <a:rPr lang="en-CA" noProof="0"/>
              <a:t>Third level</a:t>
            </a:r>
          </a:p>
          <a:p>
            <a:pPr lvl="3"/>
            <a:r>
              <a:rPr lang="en-CA" noProof="0"/>
              <a:t>Fourth level</a:t>
            </a:r>
          </a:p>
          <a:p>
            <a:pPr lvl="4"/>
            <a:r>
              <a:rPr lang="en-CA" noProof="0"/>
              <a:t>Fifth level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defTabSz="931863" eaLnBrk="1" hangingPunct="1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338" y="8829675"/>
            <a:ext cx="3038475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 defTabSz="931863" eaLnBrk="1" hangingPunct="1">
              <a:defRPr sz="1200"/>
            </a:lvl1pPr>
          </a:lstStyle>
          <a:p>
            <a:pPr>
              <a:defRPr/>
            </a:pPr>
            <a:fld id="{EDCB818E-0847-6444-9C53-025DE8435085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221769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itchFamily="34" charset="-128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B818E-0847-6444-9C53-025DE8435085}" type="slidenum">
              <a:rPr lang="en-CA" smtClean="0">
                <a:solidFill>
                  <a:prstClr val="black"/>
                </a:solidFill>
              </a:rPr>
              <a:pPr>
                <a:defRPr/>
              </a:pPr>
              <a:t>1</a:t>
            </a:fld>
            <a:endParaRPr lang="en-CA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1994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1" dirty="0" smtClean="0"/>
              <a:t>Purpose is to create coherence and consistency across Canada that would restrict youth access, provide for a safe supply of cannabis, and prevent diversion to the illicit market.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CB818E-0847-6444-9C53-025DE8435085}" type="slidenum">
              <a:rPr lang="en-CA" smtClean="0"/>
              <a:pPr>
                <a:defRPr/>
              </a:pPr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33169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2.png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2.png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2.png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6.xml"/><Relationship Id="rId4" Type="http://schemas.openxmlformats.org/officeDocument/2006/relationships/image" Target="../media/image2.png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2.png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udget Address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4055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Powerpoint_templates_page2_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9050" y="0"/>
            <a:ext cx="916305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" y="3429000"/>
            <a:ext cx="8763000" cy="1447800"/>
          </a:xfrm>
        </p:spPr>
        <p:txBody>
          <a:bodyPr/>
          <a:lstStyle>
            <a:lvl1pPr algn="r">
              <a:defRPr sz="3200" baseline="0">
                <a:latin typeface="Calibri"/>
              </a:defRPr>
            </a:lvl1pPr>
          </a:lstStyle>
          <a:p>
            <a:r>
              <a:rPr lang="en-US" dirty="0" smtClean="0"/>
              <a:t>Update on Approach to Carbon Tax</a:t>
            </a:r>
            <a:br>
              <a:rPr lang="en-US" dirty="0" smtClean="0"/>
            </a:br>
            <a:r>
              <a:rPr lang="en-US" dirty="0" smtClean="0"/>
              <a:t>DM ECC – Department of Finance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1000" y="5029200"/>
            <a:ext cx="6400800" cy="457200"/>
          </a:xfrm>
        </p:spPr>
        <p:txBody>
          <a:bodyPr/>
          <a:lstStyle>
            <a:lvl1pPr marL="0" indent="0" algn="l">
              <a:buNone/>
              <a:tabLst/>
              <a:defRPr sz="2000">
                <a:solidFill>
                  <a:schemeClr val="bg1"/>
                </a:solidFill>
                <a:latin typeface="Calibri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			</a:t>
            </a:r>
            <a:endParaRPr lang="en-US" dirty="0"/>
          </a:p>
        </p:txBody>
      </p:sp>
      <p:pic>
        <p:nvPicPr>
          <p:cNvPr id="7" name="Picture 6" descr="Government of NWT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5943600"/>
            <a:ext cx="2362200" cy="332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1818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802FF2-0D17-364B-97D5-30CD39FB544A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299266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4F01C6-D40B-F34D-AD5E-D8409978818A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666244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15"/>
          <a:stretch/>
        </p:blipFill>
        <p:spPr>
          <a:xfrm>
            <a:off x="0" y="0"/>
            <a:ext cx="9144000" cy="3505200"/>
          </a:xfrm>
          <a:prstGeom prst="rect">
            <a:avLst/>
          </a:prstGeom>
        </p:spPr>
      </p:pic>
      <p:pic>
        <p:nvPicPr>
          <p:cNvPr id="4" name="Picture 3" descr="Powerpoint_templates_page2_117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24" y="0"/>
            <a:ext cx="9131676" cy="685800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52400" y="3429000"/>
            <a:ext cx="8763000" cy="1447800"/>
          </a:xfrm>
        </p:spPr>
        <p:txBody>
          <a:bodyPr/>
          <a:lstStyle>
            <a:lvl1pPr algn="r">
              <a:defRPr baseline="0">
                <a:latin typeface="Calibri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1000" y="5029200"/>
            <a:ext cx="6400800" cy="4572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  <a:latin typeface="Calibri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Date:                       Name:</a:t>
            </a:r>
            <a:endParaRPr lang="en-US" dirty="0"/>
          </a:p>
        </p:txBody>
      </p:sp>
      <p:pic>
        <p:nvPicPr>
          <p:cNvPr id="7" name="Picture 6" descr="Government of NWT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5943600"/>
            <a:ext cx="2362200" cy="332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042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E0CAC76-2916-394C-9473-000F0D825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1073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E0CAC76-2916-394C-9473-000F0D825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70785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E0CAC76-2916-394C-9473-000F0D825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68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E0CAC76-2916-394C-9473-000F0D825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511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E0CAC76-2916-394C-9473-000F0D825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945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E0CAC76-2916-394C-9473-000F0D825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0991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  <a:p>
            <a:pPr lvl="2"/>
            <a:r>
              <a:rPr lang="en-CA" dirty="0" smtClean="0"/>
              <a:t>Third level</a:t>
            </a:r>
          </a:p>
          <a:p>
            <a:pPr lvl="3"/>
            <a:r>
              <a:rPr lang="en-CA" dirty="0" smtClean="0"/>
              <a:t>Fourth level</a:t>
            </a:r>
          </a:p>
          <a:p>
            <a:pPr lvl="4"/>
            <a:r>
              <a:rPr lang="en-CA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E0CAC76-2916-394C-9473-000F0D825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7066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3716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  <a:tailEnd type="stealt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36B2C6-C152-4D46-82C9-B817407260E3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006166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E0CAC76-2916-394C-9473-000F0D825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2126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E0CAC76-2916-394C-9473-000F0D825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493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E0CAC76-2916-394C-9473-000F0D825B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521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15"/>
          <a:stretch/>
        </p:blipFill>
        <p:spPr>
          <a:xfrm>
            <a:off x="0" y="0"/>
            <a:ext cx="9144000" cy="3505200"/>
          </a:xfrm>
          <a:prstGeom prst="rect">
            <a:avLst/>
          </a:prstGeom>
        </p:spPr>
      </p:pic>
      <p:pic>
        <p:nvPicPr>
          <p:cNvPr id="3" name="Picture 2" descr="Powerpoint_templates_page2_113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24" y="0"/>
            <a:ext cx="9131676" cy="6858000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152400" y="3429000"/>
            <a:ext cx="8763000" cy="1447800"/>
          </a:xfrm>
        </p:spPr>
        <p:txBody>
          <a:bodyPr/>
          <a:lstStyle>
            <a:lvl1pPr algn="r">
              <a:defRPr baseline="0">
                <a:latin typeface="Calibri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1000" y="5029200"/>
            <a:ext cx="6400800" cy="4572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  <a:latin typeface="Calibri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Date:                       Name:</a:t>
            </a:r>
            <a:endParaRPr lang="en-US" dirty="0"/>
          </a:p>
        </p:txBody>
      </p:sp>
      <p:pic>
        <p:nvPicPr>
          <p:cNvPr id="7" name="Picture 6" descr="Government of NWT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5943600"/>
            <a:ext cx="2362200" cy="332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62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A5A3BBC-6892-6944-A52D-370C17B22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6632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A5A3BBC-6892-6944-A52D-370C17B22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481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A5A3BBC-6892-6944-A52D-370C17B22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650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A5A3BBC-6892-6944-A52D-370C17B22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938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A5A3BBC-6892-6944-A52D-370C17B22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1700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A5A3BBC-6892-6944-A52D-370C17B22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7369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865D8E-00DF-744D-97C1-8D4B4DD14429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224687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A5A3BBC-6892-6944-A52D-370C17B22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6189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A5A3BBC-6892-6944-A52D-370C17B22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5188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A5A3BBC-6892-6944-A52D-370C17B22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5235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A5A3BBC-6892-6944-A52D-370C17B22D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3499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15"/>
          <a:stretch/>
        </p:blipFill>
        <p:spPr>
          <a:xfrm>
            <a:off x="0" y="0"/>
            <a:ext cx="9144000" cy="3505200"/>
          </a:xfrm>
          <a:prstGeom prst="rect">
            <a:avLst/>
          </a:prstGeom>
        </p:spPr>
      </p:pic>
      <p:pic>
        <p:nvPicPr>
          <p:cNvPr id="4" name="Picture 3" descr="Powerpoint_templates_page2_19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24" y="0"/>
            <a:ext cx="9131676" cy="6858000"/>
          </a:xfrm>
          <a:prstGeom prst="rect">
            <a:avLst/>
          </a:prstGeom>
        </p:spPr>
      </p:pic>
      <p:sp>
        <p:nvSpPr>
          <p:cNvPr id="13" name="Title 1"/>
          <p:cNvSpPr>
            <a:spLocks noGrp="1"/>
          </p:cNvSpPr>
          <p:nvPr>
            <p:ph type="ctrTitle"/>
          </p:nvPr>
        </p:nvSpPr>
        <p:spPr>
          <a:xfrm>
            <a:off x="152400" y="3429000"/>
            <a:ext cx="8763000" cy="1447800"/>
          </a:xfrm>
        </p:spPr>
        <p:txBody>
          <a:bodyPr/>
          <a:lstStyle>
            <a:lvl1pPr algn="r">
              <a:defRPr baseline="0">
                <a:latin typeface="Calibri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4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1000" y="5029200"/>
            <a:ext cx="6400800" cy="4572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  <a:latin typeface="Calibri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Date:                       Name:</a:t>
            </a:r>
            <a:endParaRPr lang="en-US" dirty="0"/>
          </a:p>
        </p:txBody>
      </p:sp>
      <p:pic>
        <p:nvPicPr>
          <p:cNvPr id="7" name="Picture 6" descr="Government of NWT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5943600"/>
            <a:ext cx="2362200" cy="332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6284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A7B9607-E603-FF4B-8D6E-921FFB3D7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9688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A7B9607-E603-FF4B-8D6E-921FFB3D7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493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A7B9607-E603-FF4B-8D6E-921FFB3D7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2998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A7B9607-E603-FF4B-8D6E-921FFB3D7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83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A7B9607-E603-FF4B-8D6E-921FFB3D7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3603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13716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  <a:tailEnd type="stealt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EA6274-BAD7-5F49-B540-94832EDADBDD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40772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A7B9607-E603-FF4B-8D6E-921FFB3D7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30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A7B9607-E603-FF4B-8D6E-921FFB3D7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8960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A7B9607-E603-FF4B-8D6E-921FFB3D7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3636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A7B9607-E603-FF4B-8D6E-921FFB3D7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607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A7B9607-E603-FF4B-8D6E-921FFB3D71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2729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15"/>
          <a:stretch/>
        </p:blipFill>
        <p:spPr>
          <a:xfrm>
            <a:off x="0" y="0"/>
            <a:ext cx="9144000" cy="3505200"/>
          </a:xfrm>
          <a:prstGeom prst="rect">
            <a:avLst/>
          </a:prstGeom>
        </p:spPr>
      </p:pic>
      <p:pic>
        <p:nvPicPr>
          <p:cNvPr id="4" name="Picture 3" descr="Powerpoint_templates_page2_15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24" y="0"/>
            <a:ext cx="9131676" cy="685800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52400" y="3429000"/>
            <a:ext cx="8763000" cy="1447800"/>
          </a:xfrm>
        </p:spPr>
        <p:txBody>
          <a:bodyPr/>
          <a:lstStyle>
            <a:lvl1pPr algn="r">
              <a:defRPr baseline="0">
                <a:latin typeface="Calibri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1000" y="5029200"/>
            <a:ext cx="6400800" cy="4572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  <a:latin typeface="Calibri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Date:                       Name:</a:t>
            </a:r>
            <a:endParaRPr lang="en-US" dirty="0"/>
          </a:p>
        </p:txBody>
      </p:sp>
      <p:pic>
        <p:nvPicPr>
          <p:cNvPr id="7" name="Picture 6" descr="Government of NWT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5943600"/>
            <a:ext cx="2362200" cy="332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808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AA8772-87A8-A34C-BD67-A59B873FF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923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AA8772-87A8-A34C-BD67-A59B873FF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2895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AA8772-87A8-A34C-BD67-A59B873FF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466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AA8772-87A8-A34C-BD67-A59B873FF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330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9144000" cy="13716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  <a:tailEnd type="stealt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69F40F-E5E1-DA4F-9120-6B940EBF72C4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975932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AA8772-87A8-A34C-BD67-A59B873FF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4932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AA8772-87A8-A34C-BD67-A59B873FF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5642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AA8772-87A8-A34C-BD67-A59B873FF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9414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AA8772-87A8-A34C-BD67-A59B873FF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32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AA8772-87A8-A34C-BD67-A59B873FF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4166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AA8772-87A8-A34C-BD67-A59B873FF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1947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15"/>
          <a:stretch/>
        </p:blipFill>
        <p:spPr>
          <a:xfrm>
            <a:off x="0" y="0"/>
            <a:ext cx="9144000" cy="3505200"/>
          </a:xfrm>
          <a:prstGeom prst="rect">
            <a:avLst/>
          </a:prstGeom>
        </p:spPr>
      </p:pic>
      <p:pic>
        <p:nvPicPr>
          <p:cNvPr id="4" name="Picture 3" descr="Powerpoint_templates_page2_12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24" y="0"/>
            <a:ext cx="9131676" cy="685800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52400" y="3429000"/>
            <a:ext cx="8763000" cy="1447800"/>
          </a:xfrm>
        </p:spPr>
        <p:txBody>
          <a:bodyPr/>
          <a:lstStyle>
            <a:lvl1pPr algn="r">
              <a:defRPr baseline="0">
                <a:latin typeface="Calibri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1000" y="5029200"/>
            <a:ext cx="6400800" cy="4572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  <a:latin typeface="Calibri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Date:                       Name:</a:t>
            </a:r>
            <a:endParaRPr lang="en-US" dirty="0"/>
          </a:p>
        </p:txBody>
      </p:sp>
      <p:pic>
        <p:nvPicPr>
          <p:cNvPr id="7" name="Picture 6" descr="Government of NWT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5943600"/>
            <a:ext cx="2362200" cy="332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9941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B46AFF-D814-DC43-990E-929E8C801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511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B46AFF-D814-DC43-990E-929E8C801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6637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B46AFF-D814-DC43-990E-929E8C801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12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3716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  <a:tailEnd type="stealt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737119-9AD5-9840-8D4A-2B837FA24E46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727193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B46AFF-D814-DC43-990E-929E8C801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056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B46AFF-D814-DC43-990E-929E8C801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911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B46AFF-D814-DC43-990E-929E8C801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4219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B46AFF-D814-DC43-990E-929E8C801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68877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B46AFF-D814-DC43-990E-929E8C801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6550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B46AFF-D814-DC43-990E-929E8C801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326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B46AFF-D814-DC43-990E-929E8C8011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987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915"/>
          <a:stretch/>
        </p:blipFill>
        <p:spPr>
          <a:xfrm>
            <a:off x="0" y="0"/>
            <a:ext cx="9144000" cy="3505200"/>
          </a:xfrm>
          <a:prstGeom prst="rect">
            <a:avLst/>
          </a:prstGeom>
        </p:spPr>
      </p:pic>
      <p:pic>
        <p:nvPicPr>
          <p:cNvPr id="8" name="Picture 7" descr="Powerpoint_templates_page2_1.png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24" y="0"/>
            <a:ext cx="9131676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3429000"/>
            <a:ext cx="8763000" cy="1447800"/>
          </a:xfrm>
        </p:spPr>
        <p:txBody>
          <a:bodyPr/>
          <a:lstStyle>
            <a:lvl1pPr algn="r">
              <a:defRPr baseline="0">
                <a:latin typeface="Calibri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81000" y="5029200"/>
            <a:ext cx="6400800" cy="457200"/>
          </a:xfrm>
        </p:spPr>
        <p:txBody>
          <a:bodyPr/>
          <a:lstStyle>
            <a:lvl1pPr marL="0" indent="0" algn="l">
              <a:buNone/>
              <a:defRPr sz="2000">
                <a:solidFill>
                  <a:schemeClr val="bg1"/>
                </a:solidFill>
                <a:latin typeface="Calibri"/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dirty="0" smtClean="0"/>
              <a:t>Click to edit Date:                       Name:</a:t>
            </a:r>
            <a:endParaRPr lang="en-US" dirty="0"/>
          </a:p>
        </p:txBody>
      </p:sp>
      <p:pic>
        <p:nvPicPr>
          <p:cNvPr id="7" name="Picture 6" descr="Government of NWT.png"/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200" y="5943600"/>
            <a:ext cx="2362200" cy="332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8767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3716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  <a:tailEnd type="stealt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36B2C6-C152-4D46-82C9-B817407260E3}" type="slidenum">
              <a:rPr lang="en-C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791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865D8E-00DF-744D-97C1-8D4B4DD14429}" type="slidenum">
              <a:rPr lang="en-C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48529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82246-0BE1-E94F-A4F1-CE272BB223D3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032343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9144000" cy="13716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  <a:tailEnd type="stealt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EA6274-BAD7-5F49-B540-94832EDADBDD}" type="slidenum">
              <a:rPr lang="en-C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079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0"/>
            <a:ext cx="9144000" cy="13716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  <a:tailEnd type="stealt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69F40F-E5E1-DA4F-9120-6B940EBF72C4}" type="slidenum">
              <a:rPr lang="en-C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67987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3716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  <a:tailEnd type="stealth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737119-9AD5-9840-8D4A-2B837FA24E46}" type="slidenum">
              <a:rPr lang="en-C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7609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82246-0BE1-E94F-A4F1-CE272BB223D3}" type="slidenum">
              <a:rPr lang="en-C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719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469DB5-20DC-AC45-A852-5AB00F49E936}" type="slidenum">
              <a:rPr lang="en-C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16123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FDCA97-63AC-A441-AEB5-EC11CF8F8ADF}" type="slidenum">
              <a:rPr lang="en-C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3301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802FF2-0D17-364B-97D5-30CD39FB544A}" type="slidenum">
              <a:rPr lang="en-C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22959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4F01C6-D40B-F34D-AD5E-D8409978818A}" type="slidenum">
              <a:rPr lang="en-C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CA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36360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469DB5-20DC-AC45-A852-5AB00F49E936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14234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FDCA97-63AC-A441-AEB5-EC11CF8F8ADF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8486416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8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4.pn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owerpoint_templates_page2_12.png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32292" cy="6858000"/>
          </a:xfrm>
          <a:prstGeom prst="rect">
            <a:avLst/>
          </a:prstGeom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24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CA" dirty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19200" y="6381750"/>
            <a:ext cx="137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553200"/>
            <a:ext cx="2895600" cy="257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F50EB89E-05E0-E84F-80F6-36D88898F957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  <p:pic>
        <p:nvPicPr>
          <p:cNvPr id="3" name="Picture 2" descr="Government of NWT.png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5600" y="6195063"/>
            <a:ext cx="2058462" cy="28955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0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ea typeface="MS PGothic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owerpoint_templates_page2_118.png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32292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19200" y="6381750"/>
            <a:ext cx="137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553200"/>
            <a:ext cx="2895600" cy="257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F50EB89E-05E0-E84F-80F6-36D88898F957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  <p:pic>
        <p:nvPicPr>
          <p:cNvPr id="13" name="Picture 12" descr="Government of NWT.png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5600" y="6195063"/>
            <a:ext cx="2058462" cy="289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5365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owerpoint_templates_page2_114.png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32292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19200" y="6381750"/>
            <a:ext cx="137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553200"/>
            <a:ext cx="2895600" cy="257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F50EB89E-05E0-E84F-80F6-36D88898F957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  <p:pic>
        <p:nvPicPr>
          <p:cNvPr id="12" name="Picture 11" descr="Government of NWT.png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5600" y="6195063"/>
            <a:ext cx="2058462" cy="289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102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owerpoint_templates_page2_110.png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32292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19200" y="6381750"/>
            <a:ext cx="137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553200"/>
            <a:ext cx="2895600" cy="257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F50EB89E-05E0-E84F-80F6-36D88898F957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  <p:pic>
        <p:nvPicPr>
          <p:cNvPr id="12" name="Picture 11" descr="Government of NWT.png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5600" y="6195063"/>
            <a:ext cx="2058462" cy="289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0741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owerpoint_templates_page2_16.png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32292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smtClean="0"/>
              <a:t>Click to edit Master text styles</a:t>
            </a:r>
          </a:p>
          <a:p>
            <a:pPr lvl="1"/>
            <a:r>
              <a:rPr lang="en-CA" smtClean="0"/>
              <a:t>Second level</a:t>
            </a:r>
          </a:p>
          <a:p>
            <a:pPr lvl="2"/>
            <a:r>
              <a:rPr lang="en-CA" smtClean="0"/>
              <a:t>Third level</a:t>
            </a:r>
          </a:p>
          <a:p>
            <a:pPr lvl="3"/>
            <a:r>
              <a:rPr lang="en-CA" smtClean="0"/>
              <a:t>Fourth level</a:t>
            </a:r>
          </a:p>
          <a:p>
            <a:pPr lvl="4"/>
            <a:r>
              <a:rPr lang="en-CA" smtClean="0"/>
              <a:t>Fifth level</a:t>
            </a:r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19200" y="6381750"/>
            <a:ext cx="137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553200"/>
            <a:ext cx="2895600" cy="257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F50EB89E-05E0-E84F-80F6-36D88898F957}" type="slidenum">
              <a:rPr lang="en-CA"/>
              <a:pPr>
                <a:defRPr/>
              </a:pPr>
              <a:t>‹#›</a:t>
            </a:fld>
            <a:endParaRPr lang="en-CA" dirty="0"/>
          </a:p>
        </p:txBody>
      </p:sp>
      <p:pic>
        <p:nvPicPr>
          <p:cNvPr id="12" name="Picture 11" descr="Government of NWT.png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5600" y="6195063"/>
            <a:ext cx="2058462" cy="289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97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owerpoint_templates_page2_122.png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32292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CA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CA" dirty="0" smtClean="0"/>
              <a:t>Click to edit Master text styles</a:t>
            </a:r>
          </a:p>
          <a:p>
            <a:pPr lvl="1"/>
            <a:r>
              <a:rPr lang="en-CA" dirty="0" smtClean="0"/>
              <a:t>Second level</a:t>
            </a:r>
          </a:p>
          <a:p>
            <a:pPr lvl="2"/>
            <a:r>
              <a:rPr lang="en-CA" dirty="0" smtClean="0"/>
              <a:t>Third level</a:t>
            </a:r>
          </a:p>
          <a:p>
            <a:pPr lvl="3"/>
            <a:r>
              <a:rPr lang="en-CA" dirty="0" smtClean="0"/>
              <a:t>Fourth level</a:t>
            </a:r>
          </a:p>
          <a:p>
            <a:pPr lvl="4"/>
            <a:r>
              <a:rPr lang="en-CA" dirty="0" smtClean="0"/>
              <a:t>Fifth level</a:t>
            </a:r>
            <a:endParaRPr lang="en-US" dirty="0"/>
          </a:p>
        </p:txBody>
      </p:sp>
      <p:pic>
        <p:nvPicPr>
          <p:cNvPr id="6" name="Picture 5" descr="Government of NWT.png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5600" y="6195063"/>
            <a:ext cx="2058462" cy="289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3203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owerpoint_templates_page2_12.png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32292" cy="6858000"/>
          </a:xfrm>
          <a:prstGeom prst="rect">
            <a:avLst/>
          </a:prstGeom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24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CA" dirty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 dirty="0"/>
              <a:t>Click to edit Master text styles</a:t>
            </a:r>
          </a:p>
          <a:p>
            <a:pPr lvl="1"/>
            <a:r>
              <a:rPr lang="en-CA" dirty="0"/>
              <a:t>Second level</a:t>
            </a:r>
          </a:p>
          <a:p>
            <a:pPr lvl="2"/>
            <a:r>
              <a:rPr lang="en-CA" dirty="0"/>
              <a:t>Third level</a:t>
            </a:r>
          </a:p>
          <a:p>
            <a:pPr lvl="3"/>
            <a:r>
              <a:rPr lang="en-CA" dirty="0"/>
              <a:t>Fourth level</a:t>
            </a:r>
          </a:p>
          <a:p>
            <a:pPr lvl="4"/>
            <a:r>
              <a:rPr lang="en-CA" dirty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219200" y="6381750"/>
            <a:ext cx="1371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CA" dirty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553200"/>
            <a:ext cx="2895600" cy="257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CA" dirty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10400" y="6553200"/>
            <a:ext cx="2133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F50EB89E-05E0-E84F-80F6-36D88898F957}" type="slidenum">
              <a:rPr lang="en-CA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CA" dirty="0">
              <a:solidFill>
                <a:srgbClr val="000000"/>
              </a:solidFill>
            </a:endParaRPr>
          </a:p>
        </p:txBody>
      </p:sp>
      <p:pic>
        <p:nvPicPr>
          <p:cNvPr id="3" name="Picture 2" descr="Government of NWT.png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5600" y="6195063"/>
            <a:ext cx="2058462" cy="289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172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0090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  <a:ea typeface="MS PGothic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3429000"/>
            <a:ext cx="8763000" cy="1447800"/>
          </a:xfrm>
        </p:spPr>
        <p:txBody>
          <a:bodyPr/>
          <a:lstStyle/>
          <a:p>
            <a:r>
              <a:rPr lang="en-US" sz="3400" dirty="0" smtClean="0"/>
              <a:t>Addressing the Federal Legalization of Cannabis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2800" dirty="0" smtClean="0"/>
              <a:t>Briefing to Standing Committee on Priorities and Planning</a:t>
            </a:r>
            <a:endParaRPr lang="en-CA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June 7, 2017</a:t>
            </a:r>
          </a:p>
        </p:txBody>
      </p:sp>
    </p:spTree>
    <p:extLst>
      <p:ext uri="{BB962C8B-B14F-4D97-AF65-F5344CB8AC3E}">
        <p14:creationId xmlns:p14="http://schemas.microsoft.com/office/powerpoint/2010/main" val="216901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800" dirty="0" smtClean="0"/>
              <a:t>Proposed Federal </a:t>
            </a:r>
            <a:r>
              <a:rPr lang="en-CA" sz="2800" i="1" dirty="0" smtClean="0"/>
              <a:t>Cannabis Act</a:t>
            </a:r>
            <a:endParaRPr lang="en-CA" sz="28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1800" dirty="0" smtClean="0"/>
              <a:t>The proposed federal </a:t>
            </a:r>
            <a:r>
              <a:rPr lang="en-US" sz="1800" i="1" dirty="0"/>
              <a:t>Cannabis Act </a:t>
            </a:r>
            <a:r>
              <a:rPr lang="en-US" sz="1800" dirty="0"/>
              <a:t>would: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sz="1800" dirty="0" smtClean="0"/>
              <a:t>Set </a:t>
            </a:r>
            <a:r>
              <a:rPr lang="en-US" sz="1800" dirty="0"/>
              <a:t>the general criminal framework for cannabis, identifying what activities are legal and what activities remain prohibited; </a:t>
            </a:r>
            <a:endParaRPr lang="en-US" sz="1800" dirty="0" smtClean="0"/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sz="1800" dirty="0" smtClean="0"/>
              <a:t>Provide </a:t>
            </a:r>
            <a:r>
              <a:rPr lang="en-US" sz="1800" dirty="0"/>
              <a:t>for the licensing and oversight of a legal cannabis supply chain that: </a:t>
            </a:r>
            <a:endParaRPr lang="en-US" sz="1800" dirty="0" smtClean="0"/>
          </a:p>
          <a:p>
            <a:pPr lvl="2">
              <a:spcBef>
                <a:spcPts val="1200"/>
              </a:spcBef>
              <a:spcAft>
                <a:spcPts val="1200"/>
              </a:spcAft>
            </a:pPr>
            <a:r>
              <a:rPr lang="en-US" sz="1400" dirty="0" smtClean="0"/>
              <a:t>Gives </a:t>
            </a:r>
            <a:r>
              <a:rPr lang="en-US" sz="1400" dirty="0"/>
              <a:t>the federal Minister of Health the authority to license </a:t>
            </a:r>
            <a:r>
              <a:rPr lang="en-US" sz="1400" dirty="0" smtClean="0"/>
              <a:t>production, </a:t>
            </a:r>
            <a:r>
              <a:rPr lang="en-US" sz="1400" dirty="0"/>
              <a:t>import/export and sale; </a:t>
            </a:r>
            <a:endParaRPr lang="en-US" sz="1400" dirty="0" smtClean="0"/>
          </a:p>
          <a:p>
            <a:pPr lvl="2">
              <a:spcBef>
                <a:spcPts val="1200"/>
              </a:spcBef>
              <a:spcAft>
                <a:spcPts val="1200"/>
              </a:spcAft>
            </a:pPr>
            <a:r>
              <a:rPr lang="en-US" sz="1400" dirty="0" smtClean="0"/>
              <a:t>Recognizes </a:t>
            </a:r>
            <a:r>
              <a:rPr lang="en-US" sz="1400" dirty="0"/>
              <a:t>provincial and territorial authorization of sale of cannabis.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sz="1800" dirty="0" smtClean="0"/>
              <a:t>Set </a:t>
            </a:r>
            <a:r>
              <a:rPr lang="en-US" sz="1800" dirty="0"/>
              <a:t>federal regulatory standards to protect public health and public safety.</a:t>
            </a:r>
            <a:r>
              <a:rPr lang="en-US" sz="2400" dirty="0"/>
              <a:t> </a:t>
            </a:r>
          </a:p>
          <a:p>
            <a:endParaRPr lang="en-CA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36B2C6-C152-4D46-82C9-B817407260E3}" type="slidenum">
              <a:rPr lang="en-CA" smtClean="0"/>
              <a:pPr>
                <a:defRPr/>
              </a:pPr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082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800" dirty="0"/>
              <a:t/>
            </a:r>
            <a:br>
              <a:rPr lang="en-CA" sz="2800" dirty="0"/>
            </a:br>
            <a:r>
              <a:rPr lang="en-CA" sz="2800" dirty="0"/>
              <a:t>Proposed Federal </a:t>
            </a:r>
            <a:r>
              <a:rPr lang="en-CA" sz="2800" i="1" dirty="0"/>
              <a:t>Cannabis </a:t>
            </a:r>
            <a:r>
              <a:rPr lang="en-CA" sz="2800" i="1" dirty="0" smtClean="0"/>
              <a:t>Act </a:t>
            </a:r>
            <a:br>
              <a:rPr lang="en-CA" sz="2800" i="1" dirty="0" smtClean="0"/>
            </a:br>
            <a:r>
              <a:rPr lang="en-CA" sz="2800" dirty="0" smtClean="0"/>
              <a:t>Part </a:t>
            </a:r>
            <a:r>
              <a:rPr lang="en-CA" sz="2800" dirty="0"/>
              <a:t>4 – General Authorizations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1800" dirty="0" smtClean="0"/>
              <a:t>Part 4 sets </a:t>
            </a:r>
            <a:r>
              <a:rPr lang="en-US" sz="1800" dirty="0"/>
              <a:t>out minimum federal health and safety standards to be included in provincial and territorial legislation for authorizing distribution and sale: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sz="1400" dirty="0"/>
              <a:t>authorized persons may sell only cannabis that has been produced by a person authorized by the federal government to produce for commercial purposes;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sz="1400" dirty="0"/>
              <a:t>authorized persons may not sell cannabis to individuals under the age of 18 years;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sz="1400" dirty="0"/>
              <a:t>authorized persons must keep appropriate records in relation to the cannabis obtained by them for commercial purposes; and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US" sz="1400" dirty="0"/>
              <a:t>authorized persons must take adequate measures to reduce the risk of diversion of cannabis to an illicit market or use. 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1800" dirty="0" smtClean="0"/>
              <a:t>Federal distribution rules for direct </a:t>
            </a:r>
            <a:r>
              <a:rPr lang="en-US" sz="1800" dirty="0"/>
              <a:t>mail order </a:t>
            </a:r>
            <a:r>
              <a:rPr lang="en-US" sz="1800" dirty="0" smtClean="0"/>
              <a:t>(likely Internet based) would apply in NWT if GNWT is unable to enact legislation authorizing </a:t>
            </a:r>
            <a:r>
              <a:rPr lang="en-US" sz="1800" dirty="0"/>
              <a:t>distribution and </a:t>
            </a:r>
            <a:r>
              <a:rPr lang="en-US" sz="1800" dirty="0" smtClean="0"/>
              <a:t>sale in the NWT before implementation of federal </a:t>
            </a:r>
            <a:r>
              <a:rPr lang="en-US" sz="1800" i="1" dirty="0" smtClean="0"/>
              <a:t>Cannabis Act</a:t>
            </a:r>
            <a:r>
              <a:rPr lang="en-US" sz="1800" dirty="0" smtClean="0"/>
              <a:t>.  </a:t>
            </a:r>
            <a:endParaRPr lang="en-US" sz="1800" dirty="0"/>
          </a:p>
          <a:p>
            <a:pPr marL="0" indent="0">
              <a:buNone/>
            </a:pPr>
            <a:endParaRPr lang="en-CA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36B2C6-C152-4D46-82C9-B817407260E3}" type="slidenum">
              <a:rPr lang="en-CA" smtClean="0"/>
              <a:pPr>
                <a:defRPr/>
              </a:pPr>
              <a:t>3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4000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800" dirty="0" smtClean="0"/>
              <a:t>Principles</a:t>
            </a:r>
            <a:endParaRPr lang="en-CA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CA" sz="1800" dirty="0" smtClean="0"/>
              <a:t>The </a:t>
            </a:r>
            <a:r>
              <a:rPr lang="en-CA" sz="1800" dirty="0"/>
              <a:t>GNWT is committed to regulating cannabis sale and use so as to: 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en-CA" sz="1400" dirty="0"/>
              <a:t>restrict youth access to cannabis, and protect young people from promotion or enticements to use cannabis;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en-CA" sz="1400" dirty="0"/>
              <a:t>allow adults to possess and access regulated, quality controlled legal cannabis;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en-CA" sz="1400" dirty="0"/>
              <a:t>discourage drug-impaired driving;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en-CA" sz="1400" dirty="0"/>
              <a:t>protect workers and the public from drug-impairment in the workplace;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en-CA" sz="1400" dirty="0"/>
              <a:t>protect public health by controlling the public smoking of cannabis;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en-CA" sz="1400" dirty="0"/>
              <a:t>enhance public awareness of the health risks associated with cannabis; </a:t>
            </a:r>
            <a:endParaRPr lang="en-CA" sz="1400" dirty="0" smtClean="0"/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en-CA" sz="1400" dirty="0" smtClean="0"/>
              <a:t>provide </a:t>
            </a:r>
            <a:r>
              <a:rPr lang="en-CA" sz="1400" dirty="0"/>
              <a:t>a safe and secure retail regime for the adult purchase of </a:t>
            </a:r>
            <a:r>
              <a:rPr lang="en-CA" sz="1400" dirty="0" smtClean="0"/>
              <a:t>cannabis;</a:t>
            </a:r>
          </a:p>
          <a:p>
            <a:pPr lvl="1">
              <a:spcBef>
                <a:spcPts val="1200"/>
              </a:spcBef>
              <a:spcAft>
                <a:spcPts val="600"/>
              </a:spcAft>
            </a:pPr>
            <a:r>
              <a:rPr lang="en-CA" sz="1400" dirty="0" smtClean="0"/>
              <a:t>provide </a:t>
            </a:r>
            <a:r>
              <a:rPr lang="en-CA" sz="1400" dirty="0"/>
              <a:t>for local options to establish </a:t>
            </a:r>
            <a:r>
              <a:rPr lang="en-CA" sz="1400" smtClean="0"/>
              <a:t>cannabis distribution and </a:t>
            </a:r>
            <a:r>
              <a:rPr lang="en-CA" sz="1400" dirty="0"/>
              <a:t>consumption </a:t>
            </a:r>
            <a:r>
              <a:rPr lang="en-CA" sz="1400" dirty="0" smtClean="0"/>
              <a:t>restrictions </a:t>
            </a:r>
            <a:r>
              <a:rPr lang="en-CA" sz="1400" dirty="0"/>
              <a:t>and prohibitions</a:t>
            </a:r>
            <a:r>
              <a:rPr lang="en-CA" sz="1400" dirty="0" smtClean="0"/>
              <a:t>.</a:t>
            </a:r>
            <a:endParaRPr lang="en-CA" sz="1400" dirty="0"/>
          </a:p>
          <a:p>
            <a:endParaRPr lang="en-CA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36B2C6-C152-4D46-82C9-B817407260E3}" type="slidenum">
              <a:rPr lang="en-CA" smtClean="0"/>
              <a:pPr>
                <a:defRPr/>
              </a:pPr>
              <a:t>4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0785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800" dirty="0" smtClean="0"/>
              <a:t>Key Issues and Considerations</a:t>
            </a:r>
            <a:endParaRPr lang="en-CA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CA" sz="1800" dirty="0"/>
              <a:t>Many NWT residents struggle with </a:t>
            </a:r>
            <a:r>
              <a:rPr lang="en-CA" sz="1800" dirty="0" smtClean="0"/>
              <a:t>addictions and a </a:t>
            </a:r>
            <a:r>
              <a:rPr lang="en-CA" sz="1800" dirty="0"/>
              <a:t>legal source of cannabis could lead to </a:t>
            </a:r>
            <a:r>
              <a:rPr lang="en-CA" sz="1800" dirty="0" smtClean="0"/>
              <a:t>increased use</a:t>
            </a:r>
            <a:r>
              <a:rPr lang="en-CA" sz="1800" dirty="0"/>
              <a:t>, especially among youth, and contribute to the social problems associated with addiction</a:t>
            </a:r>
            <a:r>
              <a:rPr lang="en-CA" sz="1800" dirty="0" smtClean="0"/>
              <a:t>. 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CA" sz="1800" dirty="0" smtClean="0"/>
              <a:t>Does the GNWT want to place further restrictions beyond the federal minimum standards? Examples are: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CA" sz="1400" dirty="0" smtClean="0"/>
              <a:t>increase age of use from 18 to 19 years to match NWT minimum age for liquor consumption, 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CA" sz="1400" dirty="0" smtClean="0"/>
              <a:t>decrease the amount that can be possessed in a public space below the 30 gram limit, and</a:t>
            </a:r>
          </a:p>
          <a:p>
            <a:pPr lvl="1">
              <a:spcBef>
                <a:spcPts val="1200"/>
              </a:spcBef>
              <a:spcAft>
                <a:spcPts val="1200"/>
              </a:spcAft>
            </a:pPr>
            <a:r>
              <a:rPr lang="en-CA" sz="1400" dirty="0" smtClean="0"/>
              <a:t>reduce number of plants allowed from 4 per household.</a:t>
            </a:r>
          </a:p>
          <a:p>
            <a:pPr marL="342900" lvl="1" indent="-342900">
              <a:spcBef>
                <a:spcPts val="1200"/>
              </a:spcBef>
              <a:spcAft>
                <a:spcPts val="1200"/>
              </a:spcAft>
              <a:buChar char="•"/>
            </a:pPr>
            <a:r>
              <a:rPr lang="en-CA" sz="1800" dirty="0" smtClean="0"/>
              <a:t>Tightening the rules beyond the federal standards </a:t>
            </a:r>
            <a:r>
              <a:rPr lang="en-US" sz="1800" dirty="0" smtClean="0"/>
              <a:t>may </a:t>
            </a:r>
            <a:r>
              <a:rPr lang="en-US" sz="1800" dirty="0"/>
              <a:t>seem restrictive and </a:t>
            </a:r>
            <a:r>
              <a:rPr lang="en-US" sz="1800" dirty="0" smtClean="0"/>
              <a:t> further the problem of otherwise law-abiding </a:t>
            </a:r>
            <a:r>
              <a:rPr lang="en-US" sz="1800" dirty="0"/>
              <a:t>citizens disregarding the law and/or </a:t>
            </a:r>
            <a:r>
              <a:rPr lang="en-US" sz="1800" dirty="0" smtClean="0"/>
              <a:t>increasing the government obligations/requirements for enforcement</a:t>
            </a:r>
            <a:r>
              <a:rPr lang="en-CA" sz="1800" dirty="0" smtClean="0"/>
              <a:t>. </a:t>
            </a:r>
            <a:endParaRPr lang="en-CA" sz="1800" dirty="0"/>
          </a:p>
          <a:p>
            <a:pPr lvl="1">
              <a:spcBef>
                <a:spcPts val="1200"/>
              </a:spcBef>
              <a:spcAft>
                <a:spcPts val="1200"/>
              </a:spcAft>
            </a:pPr>
            <a:endParaRPr lang="en-CA" sz="14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36B2C6-C152-4D46-82C9-B817407260E3}" type="slidenum">
              <a:rPr lang="en-CA" smtClean="0"/>
              <a:pPr>
                <a:defRPr/>
              </a:pPr>
              <a:t>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67308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800" dirty="0" smtClean="0"/>
              <a:t>Key Issues and Considerations continued</a:t>
            </a:r>
            <a:endParaRPr lang="en-CA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CA" sz="1800" dirty="0"/>
              <a:t>How does the GNWT want to regulate distribution and sales?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1800" dirty="0" smtClean="0"/>
              <a:t>How should concerns about dangerous co-use of alcohol and cannabis be addressed? Can these concerns be mitigated through education and banning </a:t>
            </a:r>
            <a:r>
              <a:rPr lang="en-US" sz="1800" dirty="0"/>
              <a:t>cross </a:t>
            </a:r>
            <a:r>
              <a:rPr lang="en-US" sz="1800" dirty="0" smtClean="0"/>
              <a:t>promotion, or is it necessary to require </a:t>
            </a:r>
            <a:r>
              <a:rPr lang="en-US" sz="1800" dirty="0"/>
              <a:t>consumers to purchase alcohol and cannabis in separate </a:t>
            </a:r>
            <a:r>
              <a:rPr lang="en-US" sz="1800" dirty="0" smtClean="0"/>
              <a:t>transactions? </a:t>
            </a:r>
            <a:endParaRPr lang="en-US" sz="1800" dirty="0"/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1800" dirty="0" smtClean="0"/>
              <a:t>Some communities will want the </a:t>
            </a:r>
            <a:r>
              <a:rPr lang="en-US" sz="1800" dirty="0"/>
              <a:t>ability to establish </a:t>
            </a:r>
            <a:r>
              <a:rPr lang="en-US" sz="1800" dirty="0" smtClean="0"/>
              <a:t>local cannabis restrictions </a:t>
            </a:r>
            <a:r>
              <a:rPr lang="en-US" sz="1800" dirty="0"/>
              <a:t>or </a:t>
            </a:r>
            <a:r>
              <a:rPr lang="en-US" sz="1800" dirty="0" smtClean="0"/>
              <a:t>prohibition. </a:t>
            </a:r>
            <a:endParaRPr lang="en-US" sz="1800" dirty="0" smtClean="0"/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1800" dirty="0" smtClean="0"/>
              <a:t>Self-government agreements may require </a:t>
            </a:r>
            <a:r>
              <a:rPr lang="en-US" sz="1800" dirty="0"/>
              <a:t>clarification of what jurisdiction is to be extended over cannabis. A negotiating mandate will need to be developed on this subject.</a:t>
            </a:r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US" sz="1800" dirty="0" smtClean="0"/>
              <a:t>Is </a:t>
            </a:r>
            <a:r>
              <a:rPr lang="en-US" sz="1800" dirty="0"/>
              <a:t>it advantageous </a:t>
            </a:r>
            <a:r>
              <a:rPr lang="en-US" sz="1800" dirty="0" smtClean="0"/>
              <a:t>for the NWT approach to </a:t>
            </a:r>
            <a:r>
              <a:rPr lang="en-US" sz="1800" dirty="0"/>
              <a:t>drug-impaired driving, workplace safety, and the public smoking of cannabis, </a:t>
            </a:r>
            <a:r>
              <a:rPr lang="en-US" sz="1800" dirty="0" smtClean="0"/>
              <a:t>to be </a:t>
            </a:r>
            <a:r>
              <a:rPr lang="en-US" sz="1800" dirty="0"/>
              <a:t>consistent with approaches taken across </a:t>
            </a:r>
            <a:r>
              <a:rPr lang="en-US" sz="1800" dirty="0" smtClean="0"/>
              <a:t>Canada?</a:t>
            </a:r>
            <a:endParaRPr lang="en-US" sz="1800" dirty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CA" sz="1800" dirty="0"/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CA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36B2C6-C152-4D46-82C9-B817407260E3}" type="slidenum">
              <a:rPr lang="en-CA" smtClean="0"/>
              <a:pPr>
                <a:defRPr/>
              </a:pPr>
              <a:t>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45767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800" dirty="0"/>
              <a:t>Distribution and </a:t>
            </a:r>
            <a:r>
              <a:rPr lang="en-CA" sz="2800" dirty="0" smtClean="0"/>
              <a:t>Taxation Options</a:t>
            </a:r>
            <a:endParaRPr lang="en-CA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CA" sz="1800" dirty="0" smtClean="0"/>
              <a:t>Potential approaches include:</a:t>
            </a:r>
            <a:endParaRPr lang="en-CA" sz="1800" dirty="0"/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CA" sz="1800" dirty="0"/>
              <a:t>Liquor Commission model – sales controlled by a government entity and taxation </a:t>
            </a:r>
            <a:r>
              <a:rPr lang="en-CA" sz="1800" dirty="0" smtClean="0"/>
              <a:t>linked </a:t>
            </a:r>
            <a:r>
              <a:rPr lang="en-CA" sz="1800" dirty="0"/>
              <a:t>to mark-ups to </a:t>
            </a:r>
            <a:r>
              <a:rPr lang="en-CA" sz="1800" dirty="0" smtClean="0"/>
              <a:t>a retail price consistent with other jurisdictions. </a:t>
            </a:r>
            <a:r>
              <a:rPr lang="en-CA" sz="1800" dirty="0"/>
              <a:t>In the locations where there is a store, the consumer would purchase in person. Shipments to outlying communities would be similar to the “mail order” or air delivery system used by the Liquor Commission for liquor. </a:t>
            </a:r>
            <a:r>
              <a:rPr lang="en-CA" sz="1800" dirty="0" smtClean="0"/>
              <a:t>Provides </a:t>
            </a:r>
            <a:r>
              <a:rPr lang="en-CA" sz="1800" dirty="0"/>
              <a:t>the greatest ability for community involvement in restricting cannabis use.</a:t>
            </a:r>
            <a:endParaRPr lang="en-US" sz="1800" dirty="0"/>
          </a:p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CA" sz="1800" dirty="0" smtClean="0"/>
              <a:t>Tobacco </a:t>
            </a:r>
            <a:r>
              <a:rPr lang="en-CA" sz="1800" dirty="0"/>
              <a:t>model – sales restricted to licenced retail outlets, tax applied to retail sales but collected at the wholesale/distributor </a:t>
            </a:r>
            <a:r>
              <a:rPr lang="en-CA" sz="1800" dirty="0" smtClean="0"/>
              <a:t>level. Would permit a coordinated approach with other jurisdictions for taxing cannabis.</a:t>
            </a:r>
            <a:endParaRPr lang="en-CA" sz="1800" dirty="0"/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CA" sz="1800" dirty="0"/>
              <a:t>Do nothing – federal model of direct mail and internet sales will apply similar to current </a:t>
            </a:r>
            <a:r>
              <a:rPr lang="en-CA" sz="1800" dirty="0" smtClean="0"/>
              <a:t>federal medical </a:t>
            </a:r>
            <a:r>
              <a:rPr lang="en-CA" sz="1800" dirty="0"/>
              <a:t>marijuana </a:t>
            </a:r>
            <a:r>
              <a:rPr lang="en-CA" sz="1800" dirty="0" smtClean="0"/>
              <a:t>system. Difficult to include controls </a:t>
            </a:r>
            <a:r>
              <a:rPr lang="en-CA" sz="1800" dirty="0"/>
              <a:t>for restricting sales to minors and no opportunity for NWT tax </a:t>
            </a:r>
            <a:r>
              <a:rPr lang="en-CA" sz="1800" dirty="0" smtClean="0"/>
              <a:t>revenue.  </a:t>
            </a:r>
            <a:endParaRPr lang="en-CA" sz="1800" dirty="0"/>
          </a:p>
          <a:p>
            <a:endParaRPr lang="en-CA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36B2C6-C152-4D46-82C9-B817407260E3}" type="slidenum">
              <a:rPr lang="en-CA" smtClean="0"/>
              <a:pPr>
                <a:defRPr/>
              </a:pPr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83187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800" dirty="0" smtClean="0"/>
              <a:t>Next Steps</a:t>
            </a:r>
            <a:endParaRPr lang="en-CA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en-CA" sz="2000" dirty="0" smtClean="0"/>
              <a:t>Public and stakeholder engagement on the proposed principles </a:t>
            </a:r>
            <a:r>
              <a:rPr lang="en-US" sz="2000" dirty="0" smtClean="0"/>
              <a:t>for </a:t>
            </a:r>
            <a:r>
              <a:rPr lang="en-US" sz="2000" dirty="0"/>
              <a:t>guiding the GNWT’s approach to cannabis</a:t>
            </a:r>
            <a:r>
              <a:rPr lang="en-CA" sz="2000" dirty="0" smtClean="0"/>
              <a:t>:</a:t>
            </a:r>
          </a:p>
          <a:p>
            <a:pPr lvl="1">
              <a:spcAft>
                <a:spcPts val="600"/>
              </a:spcAft>
            </a:pPr>
            <a:r>
              <a:rPr lang="en-CA" sz="1800" dirty="0" smtClean="0"/>
              <a:t>Internet-based dialogue with information on key issues and questions to guide discussion;</a:t>
            </a:r>
          </a:p>
          <a:p>
            <a:pPr lvl="1">
              <a:spcAft>
                <a:spcPts val="600"/>
              </a:spcAft>
            </a:pPr>
            <a:r>
              <a:rPr lang="en-CA" sz="1800" dirty="0" smtClean="0"/>
              <a:t>Public and stakeholders invited to submit written views about proposed principles;</a:t>
            </a:r>
          </a:p>
          <a:p>
            <a:pPr lvl="1">
              <a:spcAft>
                <a:spcPts val="600"/>
              </a:spcAft>
            </a:pPr>
            <a:r>
              <a:rPr lang="en-CA" sz="1800" dirty="0" smtClean="0"/>
              <a:t>Public meetings in 7 regional centres and 2 representative small communities in September; and</a:t>
            </a:r>
          </a:p>
          <a:p>
            <a:pPr lvl="1">
              <a:spcAft>
                <a:spcPts val="600"/>
              </a:spcAft>
            </a:pPr>
            <a:r>
              <a:rPr lang="en-CA" sz="1800" dirty="0" smtClean="0"/>
              <a:t>Initial </a:t>
            </a:r>
            <a:r>
              <a:rPr lang="en-CA" sz="1800" dirty="0"/>
              <a:t>engagement ending in late September, with “What We Heard” report prepared shortly after engagement activities are completed.</a:t>
            </a:r>
          </a:p>
          <a:p>
            <a:pPr marL="342900" lvl="1" indent="-342900">
              <a:spcAft>
                <a:spcPts val="600"/>
              </a:spcAft>
              <a:buChar char="•"/>
            </a:pPr>
            <a:r>
              <a:rPr lang="en-US" sz="2000" dirty="0" smtClean="0"/>
              <a:t>Principles for GNWT’s approach to cannabis reflecting key themes heard during the public engagement finalized in </a:t>
            </a:r>
            <a:r>
              <a:rPr lang="en-US" sz="2000" dirty="0"/>
              <a:t>late </a:t>
            </a:r>
            <a:r>
              <a:rPr lang="en-US" sz="2000" dirty="0" smtClean="0"/>
              <a:t>September.</a:t>
            </a:r>
          </a:p>
          <a:p>
            <a:pPr marL="342900" lvl="1" indent="-342900">
              <a:spcAft>
                <a:spcPts val="600"/>
              </a:spcAft>
              <a:buChar char="•"/>
            </a:pPr>
            <a:r>
              <a:rPr lang="en-US" sz="2000" dirty="0" smtClean="0"/>
              <a:t>October – legislative proposals introduced. </a:t>
            </a:r>
            <a:endParaRPr lang="en-CA" sz="2000" dirty="0"/>
          </a:p>
          <a:p>
            <a:pPr marL="342900" lvl="1" indent="-342900">
              <a:spcAft>
                <a:spcPts val="600"/>
              </a:spcAft>
              <a:buChar char="•"/>
            </a:pPr>
            <a:endParaRPr lang="en-CA" sz="2000" dirty="0"/>
          </a:p>
          <a:p>
            <a:pPr lvl="1">
              <a:spcAft>
                <a:spcPts val="600"/>
              </a:spcAft>
            </a:pPr>
            <a:endParaRPr lang="en-CA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36B2C6-C152-4D46-82C9-B817407260E3}" type="slidenum">
              <a:rPr lang="en-CA" smtClean="0"/>
              <a:pPr>
                <a:defRPr/>
              </a:pPr>
              <a:t>8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014200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800" dirty="0" smtClean="0"/>
              <a:t>Milestones</a:t>
            </a:r>
            <a:endParaRPr lang="en-CA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236B2C6-C152-4D46-82C9-B817407260E3}" type="slidenum">
              <a:rPr lang="en-CA" smtClean="0"/>
              <a:pPr>
                <a:defRPr/>
              </a:pPr>
              <a:t>9</a:t>
            </a:fld>
            <a:endParaRPr lang="en-CA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4294153"/>
              </p:ext>
            </p:extLst>
          </p:nvPr>
        </p:nvGraphicFramePr>
        <p:xfrm>
          <a:off x="381000" y="1600200"/>
          <a:ext cx="8458200" cy="37504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4562976"/>
                <a:gridCol w="3895224"/>
              </a:tblGrid>
              <a:tr h="394546">
                <a:tc>
                  <a:txBody>
                    <a:bodyPr/>
                    <a:lstStyle/>
                    <a:p>
                      <a:pPr algn="l" fontAlgn="ctr"/>
                      <a:r>
                        <a:rPr lang="en-CA" sz="1500" u="none" strike="noStrike" dirty="0">
                          <a:effectLst/>
                        </a:rPr>
                        <a:t>What </a:t>
                      </a:r>
                      <a:endParaRPr lang="en-CA" sz="1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998" marR="8998" marT="8998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CA" sz="1500" u="none" strike="noStrike" dirty="0">
                          <a:effectLst/>
                        </a:rPr>
                        <a:t>When</a:t>
                      </a:r>
                      <a:endParaRPr lang="en-CA" sz="1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8998" marR="8998" marT="8998" marB="0" anchor="ctr"/>
                </a:tc>
              </a:tr>
              <a:tr h="596054">
                <a:tc>
                  <a:txBody>
                    <a:bodyPr/>
                    <a:lstStyle/>
                    <a:p>
                      <a:pPr algn="l" fontAlgn="ctr"/>
                      <a:r>
                        <a:rPr lang="en-CA" sz="1500" u="none" strike="noStrike" dirty="0" smtClean="0">
                          <a:effectLst/>
                        </a:rPr>
                        <a:t>Federal</a:t>
                      </a:r>
                      <a:r>
                        <a:rPr lang="en-CA" sz="1500" u="none" strike="noStrike" baseline="0" dirty="0" smtClean="0">
                          <a:effectLst/>
                        </a:rPr>
                        <a:t> legislation introduced</a:t>
                      </a:r>
                      <a:endParaRPr lang="en-CA" sz="1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CA" sz="1500" u="none" strike="noStrike" dirty="0" smtClean="0">
                          <a:effectLst/>
                        </a:rPr>
                        <a:t>April 13, 2017</a:t>
                      </a:r>
                      <a:endParaRPr lang="en-CA" sz="1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5720" marR="45720" anchor="ctr"/>
                </a:tc>
              </a:tr>
              <a:tr h="609600">
                <a:tc>
                  <a:txBody>
                    <a:bodyPr/>
                    <a:lstStyle/>
                    <a:p>
                      <a:pPr algn="l" fontAlgn="ctr"/>
                      <a:r>
                        <a:rPr lang="en-CA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Public engagement on principles</a:t>
                      </a:r>
                      <a:endParaRPr lang="en-CA" sz="1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CA" sz="15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June – September 2017</a:t>
                      </a:r>
                      <a:endParaRPr lang="en-CA" sz="1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5720" marR="45720" anchor="ctr"/>
                </a:tc>
              </a:tr>
              <a:tr h="609600">
                <a:tc>
                  <a:txBody>
                    <a:bodyPr/>
                    <a:lstStyle/>
                    <a:p>
                      <a:pPr algn="l" fontAlgn="ctr"/>
                      <a:r>
                        <a:rPr lang="en-CA" sz="1500" u="none" strike="noStrike" dirty="0">
                          <a:effectLst/>
                        </a:rPr>
                        <a:t>Legislative </a:t>
                      </a:r>
                      <a:r>
                        <a:rPr lang="en-CA" sz="1500" u="none" strike="noStrike" dirty="0" smtClean="0">
                          <a:effectLst/>
                        </a:rPr>
                        <a:t>proposal(s)</a:t>
                      </a:r>
                      <a:endParaRPr lang="en-CA" sz="1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CA" sz="1500" u="none" strike="noStrike" dirty="0" smtClean="0">
                          <a:effectLst/>
                        </a:rPr>
                        <a:t>October </a:t>
                      </a:r>
                      <a:r>
                        <a:rPr lang="en-CA" sz="1500" u="none" strike="noStrike" dirty="0">
                          <a:effectLst/>
                        </a:rPr>
                        <a:t>2017</a:t>
                      </a:r>
                      <a:endParaRPr lang="en-CA" sz="1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5720" marR="45720" anchor="ctr"/>
                </a:tc>
              </a:tr>
              <a:tr h="496000">
                <a:tc>
                  <a:txBody>
                    <a:bodyPr/>
                    <a:lstStyle/>
                    <a:p>
                      <a:pPr algn="l" fontAlgn="ctr"/>
                      <a:r>
                        <a:rPr lang="en-CA" sz="1500" u="none" strike="noStrike" dirty="0" smtClean="0">
                          <a:effectLst/>
                        </a:rPr>
                        <a:t>Introduction of legislation by Ministers of Finance, Infrastructure, Health</a:t>
                      </a:r>
                      <a:r>
                        <a:rPr lang="en-CA" sz="1500" u="none" strike="noStrike" baseline="0" dirty="0" smtClean="0">
                          <a:effectLst/>
                        </a:rPr>
                        <a:t> and Social Services</a:t>
                      </a:r>
                      <a:endParaRPr lang="en-CA" sz="1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CA" sz="1500" u="none" strike="noStrike" dirty="0" smtClean="0">
                          <a:effectLst/>
                        </a:rPr>
                        <a:t>February 2018</a:t>
                      </a:r>
                      <a:endParaRPr lang="en-CA" sz="1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5720" marR="45720" anchor="ctr"/>
                </a:tc>
              </a:tr>
              <a:tr h="496000">
                <a:tc>
                  <a:txBody>
                    <a:bodyPr/>
                    <a:lstStyle/>
                    <a:p>
                      <a:pPr algn="l" fontAlgn="ctr"/>
                      <a:r>
                        <a:rPr lang="en-CA" sz="1500" u="none" strike="noStrike" dirty="0" smtClean="0">
                          <a:effectLst/>
                        </a:rPr>
                        <a:t>Cannabis related</a:t>
                      </a:r>
                      <a:r>
                        <a:rPr lang="en-CA" sz="1500" u="none" strike="noStrike" baseline="0" dirty="0" smtClean="0">
                          <a:effectLst/>
                        </a:rPr>
                        <a:t> </a:t>
                      </a:r>
                      <a:r>
                        <a:rPr lang="en-CA" sz="1500" u="none" strike="noStrike" dirty="0" smtClean="0">
                          <a:effectLst/>
                        </a:rPr>
                        <a:t>legislation </a:t>
                      </a:r>
                      <a:r>
                        <a:rPr lang="en-CA" sz="1500" u="none" strike="noStrike" dirty="0">
                          <a:effectLst/>
                        </a:rPr>
                        <a:t>passed</a:t>
                      </a:r>
                      <a:endParaRPr lang="en-CA" sz="1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CA" sz="1500" u="none" strike="noStrike" dirty="0" smtClean="0">
                          <a:effectLst/>
                        </a:rPr>
                        <a:t>June </a:t>
                      </a:r>
                      <a:r>
                        <a:rPr lang="en-CA" sz="1500" u="none" strike="noStrike" dirty="0">
                          <a:effectLst/>
                        </a:rPr>
                        <a:t>2018</a:t>
                      </a:r>
                      <a:endParaRPr lang="en-CA" sz="1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5720" marR="45720" anchor="ctr"/>
                </a:tc>
              </a:tr>
              <a:tr h="496000">
                <a:tc>
                  <a:txBody>
                    <a:bodyPr/>
                    <a:lstStyle/>
                    <a:p>
                      <a:pPr algn="l" fontAlgn="ctr"/>
                      <a:r>
                        <a:rPr lang="en-CA" sz="1500" u="none" strike="noStrike" dirty="0">
                          <a:effectLst/>
                        </a:rPr>
                        <a:t>Implementation </a:t>
                      </a:r>
                      <a:endParaRPr lang="en-CA" sz="15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marL="0" algn="l" defTabSz="457200" rtl="0" eaLnBrk="1" fontAlgn="ctr" latinLnBrk="0" hangingPunct="1"/>
                      <a:r>
                        <a:rPr lang="en-CA" sz="1500" u="none" strike="noStrik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On or shortly before July 1, 2018</a:t>
                      </a:r>
                      <a:endParaRPr lang="en-CA" sz="15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5720" marR="4572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3225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rgbClr val="FFFF00"/>
          </a:solidFill>
          <a:tailEnd type="stealth"/>
        </a:ln>
        <a:effectLst>
          <a:glow rad="101600">
            <a:srgbClr val="FFFF00">
              <a:alpha val="75000"/>
            </a:srgbClr>
          </a:glow>
          <a:outerShdw blurRad="40000" dist="20000" dir="5400000" rotWithShape="0">
            <a:srgbClr val="000000">
              <a:alpha val="38000"/>
            </a:srgbClr>
          </a:outerShdw>
        </a:effectLst>
      </a:spPr>
      <a:bodyPr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3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4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7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solidFill>
            <a:srgbClr val="FFFF00"/>
          </a:solidFill>
          <a:tailEnd type="stealth"/>
        </a:ln>
        <a:effectLst>
          <a:glow rad="101600">
            <a:srgbClr val="FFFF00">
              <a:alpha val="75000"/>
            </a:srgbClr>
          </a:glow>
          <a:outerShdw blurRad="40000" dist="20000" dir="5400000" rotWithShape="0">
            <a:srgbClr val="000000">
              <a:alpha val="38000"/>
            </a:srgbClr>
          </a:outerShdw>
        </a:effectLst>
      </a:spPr>
      <a:bodyPr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9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41360</TotalTime>
  <Words>956</Words>
  <Application>Microsoft Office PowerPoint</Application>
  <PresentationFormat>On-screen Show (4:3)</PresentationFormat>
  <Paragraphs>78</Paragraphs>
  <Slides>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Default Design</vt:lpstr>
      <vt:lpstr>1_Custom Design</vt:lpstr>
      <vt:lpstr>2_Custom Design</vt:lpstr>
      <vt:lpstr>3_Custom Design</vt:lpstr>
      <vt:lpstr>4_Custom Design</vt:lpstr>
      <vt:lpstr>5_Custom Design</vt:lpstr>
      <vt:lpstr>1_Default Design</vt:lpstr>
      <vt:lpstr>Addressing the Federal Legalization of Cannabis  Briefing to Standing Committee on Priorities and Planning</vt:lpstr>
      <vt:lpstr>Proposed Federal Cannabis Act</vt:lpstr>
      <vt:lpstr> Proposed Federal Cannabis Act  Part 4 – General Authorizations </vt:lpstr>
      <vt:lpstr>Principles</vt:lpstr>
      <vt:lpstr>Key Issues and Considerations</vt:lpstr>
      <vt:lpstr>Key Issues and Considerations continued</vt:lpstr>
      <vt:lpstr>Distribution and Taxation Options</vt:lpstr>
      <vt:lpstr>Next Steps</vt:lpstr>
      <vt:lpstr>Milestones</vt:lpstr>
    </vt:vector>
  </TitlesOfParts>
  <Company>NB  Power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Connected to Conservation</dc:title>
  <dc:creator>JP Ouellette</dc:creator>
  <cp:lastModifiedBy>Emily Ingarfield</cp:lastModifiedBy>
  <cp:revision>530</cp:revision>
  <cp:lastPrinted>2017-05-04T22:50:05Z</cp:lastPrinted>
  <dcterms:created xsi:type="dcterms:W3CDTF">2011-10-07T15:04:03Z</dcterms:created>
  <dcterms:modified xsi:type="dcterms:W3CDTF">2017-06-06T18:30:26Z</dcterms:modified>
</cp:coreProperties>
</file>